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s/comment1.xml" ContentType="application/vnd.openxmlformats-officedocument.presentationml.comments+xml"/>
  <Override PartName="/ppt/slides/slide4.xml" ContentType="application/vnd.openxmlformats-officedocument.presentationml.slide+xml"/>
  <Override PartName="/ppt/comments/comment2.xml" ContentType="application/vnd.openxmlformats-officedocument.presentationml.comments+xml"/>
  <Override PartName="/ppt/slides/slide5.xml" ContentType="application/vnd.openxmlformats-officedocument.presentationml.slide+xml"/>
  <Override PartName="/ppt/comments/comment3.xml" ContentType="application/vnd.openxmlformats-officedocument.presentationml.comments+xml"/>
  <Override PartName="/ppt/slides/slide6.xml" ContentType="application/vnd.openxmlformats-officedocument.presentationml.slide+xml"/>
  <Override PartName="/ppt/comments/comment4.xml" ContentType="application/vnd.openxmlformats-officedocument.presentationml.comment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2"/>
    <p:sldId id="260" r:id="rId14"/>
    <p:sldId id="261" r:id="rId16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</p:sldIdLst>
  <p:sldSz cx="9144000" cy="6858000"/>
  <p:notesSz cx="6858000" cy="9144000"/>
  <p:defaultTextStyle>
    <a:lvl1pPr defTabSz="457200">
      <a:defRPr>
        <a:latin typeface="Calibri"/>
        <a:ea typeface="Calibri"/>
        <a:cs typeface="Calibri"/>
        <a:sym typeface="Calibri"/>
      </a:defRPr>
    </a:lvl1pPr>
    <a:lvl2pPr indent="457200" defTabSz="457200">
      <a:defRPr>
        <a:latin typeface="Calibri"/>
        <a:ea typeface="Calibri"/>
        <a:cs typeface="Calibri"/>
        <a:sym typeface="Calibri"/>
      </a:defRPr>
    </a:lvl2pPr>
    <a:lvl3pPr indent="914400" defTabSz="457200">
      <a:defRPr>
        <a:latin typeface="Calibri"/>
        <a:ea typeface="Calibri"/>
        <a:cs typeface="Calibri"/>
        <a:sym typeface="Calibri"/>
      </a:defRPr>
    </a:lvl3pPr>
    <a:lvl4pPr indent="1371600" defTabSz="457200">
      <a:defRPr>
        <a:latin typeface="Calibri"/>
        <a:ea typeface="Calibri"/>
        <a:cs typeface="Calibri"/>
        <a:sym typeface="Calibri"/>
      </a:defRPr>
    </a:lvl4pPr>
    <a:lvl5pPr indent="1828800" defTabSz="457200">
      <a:defRPr>
        <a:latin typeface="Calibri"/>
        <a:ea typeface="Calibri"/>
        <a:cs typeface="Calibri"/>
        <a:sym typeface="Calibri"/>
      </a:defRPr>
    </a:lvl5pPr>
    <a:lvl6pPr indent="2286000" defTabSz="457200">
      <a:defRPr>
        <a:latin typeface="Calibri"/>
        <a:ea typeface="Calibri"/>
        <a:cs typeface="Calibri"/>
        <a:sym typeface="Calibri"/>
      </a:defRPr>
    </a:lvl6pPr>
    <a:lvl7pPr indent="2743200" defTabSz="457200">
      <a:defRPr>
        <a:latin typeface="Calibri"/>
        <a:ea typeface="Calibri"/>
        <a:cs typeface="Calibri"/>
        <a:sym typeface="Calibri"/>
      </a:defRPr>
    </a:lvl7pPr>
    <a:lvl8pPr indent="3200400" defTabSz="457200">
      <a:defRPr>
        <a:latin typeface="Calibri"/>
        <a:ea typeface="Calibri"/>
        <a:cs typeface="Calibri"/>
        <a:sym typeface="Calibri"/>
      </a:defRPr>
    </a:lvl8pPr>
    <a:lvl9pPr indent="3657600" defTabSz="457200">
      <a:defRPr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uthor" initials="A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comments" Target="comments/comment1.xml"/><Relationship Id="rId12" Type="http://schemas.openxmlformats.org/officeDocument/2006/relationships/slide" Target="slides/slide4.xml"/><Relationship Id="rId13" Type="http://schemas.openxmlformats.org/officeDocument/2006/relationships/comments" Target="comments/comment2.xml"/><Relationship Id="rId14" Type="http://schemas.openxmlformats.org/officeDocument/2006/relationships/slide" Target="slides/slide5.xml"/><Relationship Id="rId15" Type="http://schemas.openxmlformats.org/officeDocument/2006/relationships/comments" Target="comments/comment3.xml"/><Relationship Id="rId16" Type="http://schemas.openxmlformats.org/officeDocument/2006/relationships/slide" Target="slides/slide6.xml"/><Relationship Id="rId17" Type="http://schemas.openxmlformats.org/officeDocument/2006/relationships/comments" Target="comments/comment4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5-10T10:41:48.669" idx="1">
    <p:pos x="4485" y="-1317"/>
    <p:text>Spiegare l’esercizio: Theremin
uno strumento musicale elettronico, il più antico conosciuto che non preveda il contatto fisico dell'esecutore con lo strumento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5-10T10:02:33.697" idx="2">
    <p:pos x="3824" y="98"/>
    <p:text>general purpose. Generici e possono fare molte cose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5-10T10:03:02.469" idx="3">
    <p:pos x="4064" y="-264"/>
    <p:text>microcontroller è dedicato ad uno scopo/funzione e la fanno molto bene in quanto specializzati.
Un pc potrebbe comandare una lavatrice ma per questione di costi non è ragionevole.
Chiedere a loro per altri device.
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5-10T10:09:25.731" idx="4">
    <p:pos x="2352" y="-1232"/>
    <p:text>CC: open source
Utilizzato per prototipi e non</p:text>
  </p:cm>
</p:cmLst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5" name="Shape 5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://ated4kids.ch" TargetMode="External"/><Relationship Id="rId5" Type="http://schemas.openxmlformats.org/officeDocument/2006/relationships/image" Target="../media/image3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>
            <p:ph type="title"/>
          </p:nvPr>
        </p:nvSpPr>
        <p:spPr>
          <a:xfrm>
            <a:off x="685800" y="2551112"/>
            <a:ext cx="7772400" cy="175577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Titolo Testo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Corpo livello uno</a:t>
            </a:r>
            <a:endParaRPr sz="32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Corpo livello due</a:t>
            </a:r>
            <a:endParaRPr sz="32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Corpo livello tre</a:t>
            </a:r>
            <a:endParaRPr sz="32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Corpo livello quattro</a:t>
            </a:r>
            <a:endParaRPr sz="32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Livello 5</a:t>
            </a:r>
          </a:p>
        </p:txBody>
      </p:sp>
      <p:pic>
        <p:nvPicPr>
          <p:cNvPr id="11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3699" y="553213"/>
            <a:ext cx="4093487" cy="1440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/>
        </p:nvSpPr>
        <p:spPr>
          <a:xfrm>
            <a:off x="368451" y="6355274"/>
            <a:ext cx="216645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 lvl="0"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http://ated4kids.ch</a:t>
            </a:r>
          </a:p>
        </p:txBody>
      </p:sp>
      <p:pic>
        <p:nvPicPr>
          <p:cNvPr id="14" name="logoAted4Kids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38349" y="81934"/>
            <a:ext cx="3995242" cy="2713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Corpo livello uno</a:t>
            </a:r>
            <a:endParaRPr sz="3200"/>
          </a:p>
          <a:p>
            <a:pPr lvl="1">
              <a:defRPr sz="1800"/>
            </a:pPr>
            <a:r>
              <a:rPr sz="3200"/>
              <a:t>Corpo livello due</a:t>
            </a:r>
            <a:endParaRPr sz="3200"/>
          </a:p>
          <a:p>
            <a:pPr lvl="2">
              <a:defRPr sz="1800"/>
            </a:pPr>
            <a:r>
              <a:rPr sz="3200"/>
              <a:t>Corpo livello tre</a:t>
            </a:r>
            <a:endParaRPr sz="3200"/>
          </a:p>
          <a:p>
            <a:pPr lvl="3">
              <a:defRPr sz="1800"/>
            </a:pPr>
            <a:r>
              <a:rPr sz="3200"/>
              <a:t>Corpo livello quattro</a:t>
            </a:r>
            <a:endParaRPr sz="3200"/>
          </a:p>
          <a:p>
            <a:pPr lvl="4">
              <a:defRPr sz="1800"/>
            </a:pPr>
            <a:r>
              <a:rPr sz="3200"/>
              <a:t>Livello 5</a:t>
            </a:r>
          </a:p>
        </p:txBody>
      </p:sp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Titolo Testo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Titolo Testo</a:t>
            </a:r>
          </a:p>
        </p:txBody>
      </p:sp>
      <p:sp>
        <p:nvSpPr>
          <p:cNvPr id="17" name="Shape 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Corpo livello uno</a:t>
            </a:r>
            <a:endParaRPr sz="3200"/>
          </a:p>
          <a:p>
            <a:pPr lvl="1">
              <a:defRPr sz="1800"/>
            </a:pPr>
            <a:r>
              <a:rPr sz="3200"/>
              <a:t>Corpo livello due</a:t>
            </a:r>
            <a:endParaRPr sz="3200"/>
          </a:p>
          <a:p>
            <a:pPr lvl="2">
              <a:defRPr sz="1800"/>
            </a:pPr>
            <a:r>
              <a:rPr sz="3200"/>
              <a:t>Corpo livello tre</a:t>
            </a:r>
            <a:endParaRPr sz="3200"/>
          </a:p>
          <a:p>
            <a:pPr lvl="3">
              <a:defRPr sz="1800"/>
            </a:pPr>
            <a:r>
              <a:rPr sz="3200"/>
              <a:t>Corpo livello quattro</a:t>
            </a:r>
            <a:endParaRPr sz="3200"/>
          </a:p>
          <a:p>
            <a:pPr lvl="4">
              <a:defRPr sz="1800"/>
            </a:pPr>
            <a:r>
              <a:rPr sz="3200"/>
              <a:t>Livello 5</a:t>
            </a:r>
          </a:p>
        </p:txBody>
      </p:sp>
      <p:sp>
        <p:nvSpPr>
          <p:cNvPr id="18" name="Shape 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/>
          <a:lstStyle>
            <a:lvl1pPr algn="l">
              <a:defRPr cap="all" sz="4000">
                <a:latin typeface="Comic Sans MS Bold"/>
                <a:ea typeface="Comic Sans MS Bold"/>
                <a:cs typeface="Comic Sans MS Bold"/>
                <a:sym typeface="Comic Sans MS Bold"/>
              </a:defRPr>
            </a:lvl1pPr>
          </a:lstStyle>
          <a:p>
            <a:pPr lvl="0">
              <a:defRPr cap="none" sz="1800"/>
            </a:pPr>
            <a:r>
              <a:rPr cap="all" sz="4000"/>
              <a:t>Titolo Testo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Corpo livello uno</a:t>
            </a:r>
            <a:endParaRPr sz="20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Corpo livello due</a:t>
            </a:r>
            <a:endParaRPr sz="20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Corpo livello tre</a:t>
            </a:r>
            <a:endParaRPr sz="20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Corpo livello quattro</a:t>
            </a:r>
            <a:endParaRPr sz="20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Livello 5</a:t>
            </a:r>
          </a:p>
        </p:txBody>
      </p:sp>
      <p:pic>
        <p:nvPicPr>
          <p:cNvPr id="22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399" y="86845"/>
            <a:ext cx="4877204" cy="1716776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24" name="Shape 24"/>
          <p:cNvSpPr/>
          <p:nvPr/>
        </p:nvSpPr>
        <p:spPr>
          <a:xfrm>
            <a:off x="457198" y="6356350"/>
            <a:ext cx="2443748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www.devoxx4kids.org</a:t>
            </a:r>
          </a:p>
        </p:txBody>
      </p:sp>
      <p:pic>
        <p:nvPicPr>
          <p:cNvPr id="25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Corpo livello uno</a:t>
            </a:r>
            <a:endParaRPr sz="2800"/>
          </a:p>
          <a:p>
            <a:pPr lvl="1">
              <a:defRPr sz="1800"/>
            </a:pPr>
            <a:r>
              <a:rPr sz="2800"/>
              <a:t>Corpo livello due</a:t>
            </a:r>
            <a:endParaRPr sz="2800"/>
          </a:p>
          <a:p>
            <a:pPr lvl="2">
              <a:defRPr sz="1800"/>
            </a:pPr>
            <a:r>
              <a:rPr sz="2800"/>
              <a:t>Corpo livello tre</a:t>
            </a:r>
            <a:endParaRPr sz="2800"/>
          </a:p>
          <a:p>
            <a:pPr lvl="3">
              <a:defRPr sz="1800"/>
            </a:pPr>
            <a:r>
              <a:rPr sz="2800"/>
              <a:t>Corpo livello quattro</a:t>
            </a:r>
            <a:endParaRPr sz="2800"/>
          </a:p>
          <a:p>
            <a:pPr lvl="4">
              <a:defRPr sz="1800"/>
            </a:pPr>
            <a:r>
              <a:rPr sz="2800"/>
              <a:t>Livello 5</a:t>
            </a:r>
          </a:p>
        </p:txBody>
      </p:sp>
      <p:sp>
        <p:nvSpPr>
          <p:cNvPr id="28" name="Shape 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Titolo Testo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body" idx="1"/>
          </p:nvPr>
        </p:nvSpPr>
        <p:spPr>
          <a:xfrm>
            <a:off x="457200" y="1479617"/>
            <a:ext cx="4040188" cy="6952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>
                <a:latin typeface="Comic Sans MS Bold"/>
                <a:ea typeface="Comic Sans MS Bold"/>
                <a:cs typeface="Comic Sans MS Bold"/>
                <a:sym typeface="Comic Sans MS Bold"/>
              </a:defRPr>
            </a:lvl1pPr>
            <a:lvl2pPr marL="0" indent="457200">
              <a:spcBef>
                <a:spcPts val="500"/>
              </a:spcBef>
              <a:buSzTx/>
              <a:buFontTx/>
              <a:buNone/>
              <a:defRPr sz="2400">
                <a:latin typeface="Comic Sans MS Bold"/>
                <a:ea typeface="Comic Sans MS Bold"/>
                <a:cs typeface="Comic Sans MS Bold"/>
                <a:sym typeface="Comic Sans MS Bold"/>
              </a:defRPr>
            </a:lvl2pPr>
            <a:lvl3pPr marL="0" indent="914400">
              <a:spcBef>
                <a:spcPts val="500"/>
              </a:spcBef>
              <a:buSzTx/>
              <a:buFontTx/>
              <a:buNone/>
              <a:defRPr sz="2400">
                <a:latin typeface="Comic Sans MS Bold"/>
                <a:ea typeface="Comic Sans MS Bold"/>
                <a:cs typeface="Comic Sans MS Bold"/>
                <a:sym typeface="Comic Sans MS Bold"/>
              </a:defRPr>
            </a:lvl3pPr>
            <a:lvl4pPr marL="0" indent="1371600">
              <a:spcBef>
                <a:spcPts val="500"/>
              </a:spcBef>
              <a:buSzTx/>
              <a:buFontTx/>
              <a:buNone/>
              <a:defRPr sz="2400">
                <a:latin typeface="Comic Sans MS Bold"/>
                <a:ea typeface="Comic Sans MS Bold"/>
                <a:cs typeface="Comic Sans MS Bold"/>
                <a:sym typeface="Comic Sans MS Bold"/>
              </a:defRPr>
            </a:lvl4pPr>
            <a:lvl5pPr marL="0" indent="1828800">
              <a:spcBef>
                <a:spcPts val="500"/>
              </a:spcBef>
              <a:buSzTx/>
              <a:buFontTx/>
              <a:buNone/>
              <a:defRPr sz="2400">
                <a:latin typeface="Comic Sans MS Bold"/>
                <a:ea typeface="Comic Sans MS Bold"/>
                <a:cs typeface="Comic Sans MS Bold"/>
                <a:sym typeface="Comic Sans MS Bold"/>
              </a:defRPr>
            </a:lvl5pPr>
          </a:lstStyle>
          <a:p>
            <a:pPr lvl="0">
              <a:defRPr sz="1800"/>
            </a:pPr>
            <a:r>
              <a:rPr sz="2400"/>
              <a:t>Corpo livello uno</a:t>
            </a:r>
            <a:endParaRPr sz="2400"/>
          </a:p>
          <a:p>
            <a:pPr lvl="1">
              <a:defRPr sz="1800"/>
            </a:pPr>
            <a:r>
              <a:rPr sz="2400"/>
              <a:t>Corpo livello due</a:t>
            </a:r>
            <a:endParaRPr sz="2400"/>
          </a:p>
          <a:p>
            <a:pPr lvl="2">
              <a:defRPr sz="1800"/>
            </a:pPr>
            <a:r>
              <a:rPr sz="2400"/>
              <a:t>Corpo livello tre</a:t>
            </a:r>
            <a:endParaRPr sz="2400"/>
          </a:p>
          <a:p>
            <a:pPr lvl="3">
              <a:defRPr sz="1800"/>
            </a:pPr>
            <a:r>
              <a:rPr sz="2400"/>
              <a:t>Corpo livello quattro</a:t>
            </a:r>
            <a:endParaRPr sz="2400"/>
          </a:p>
          <a:p>
            <a:pPr lvl="4">
              <a:defRPr sz="1800"/>
            </a:pPr>
            <a:r>
              <a:rPr sz="2400"/>
              <a:t>Livello 5</a:t>
            </a:r>
          </a:p>
        </p:txBody>
      </p:sp>
      <p:sp>
        <p:nvSpPr>
          <p:cNvPr id="32" name="Shape 32"/>
          <p:cNvSpPr/>
          <p:nvPr>
            <p:ph type="title"/>
          </p:nvPr>
        </p:nvSpPr>
        <p:spPr>
          <a:xfrm>
            <a:off x="2681190" y="274638"/>
            <a:ext cx="6005610" cy="120498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Titolo Testo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Titolo Testo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39" name="Shape 39"/>
          <p:cNvSpPr/>
          <p:nvPr/>
        </p:nvSpPr>
        <p:spPr>
          <a:xfrm>
            <a:off x="457198" y="6356350"/>
            <a:ext cx="2443748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http://ated4kids.ch</a:t>
            </a:r>
          </a:p>
        </p:txBody>
      </p:sp>
      <p:pic>
        <p:nvPicPr>
          <p:cNvPr id="40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logoAted4Kid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980" y="55449"/>
            <a:ext cx="2194024" cy="1490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57200" y="0"/>
            <a:ext cx="3008314" cy="2375013"/>
          </a:xfrm>
          <a:prstGeom prst="rect">
            <a:avLst/>
          </a:prstGeom>
        </p:spPr>
        <p:txBody>
          <a:bodyPr anchor="b"/>
          <a:lstStyle>
            <a:lvl1pPr algn="l">
              <a:defRPr sz="2000">
                <a:latin typeface="Comic Sans MS Bold"/>
                <a:ea typeface="Comic Sans MS Bold"/>
                <a:cs typeface="Comic Sans MS Bold"/>
                <a:sym typeface="Comic Sans MS Bold"/>
              </a:defRPr>
            </a:lvl1pPr>
          </a:lstStyle>
          <a:p>
            <a:pPr lvl="0">
              <a:defRPr sz="1800"/>
            </a:pPr>
            <a:r>
              <a:rPr sz="2000"/>
              <a:t>Titolo Testo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Corpo livello uno</a:t>
            </a:r>
            <a:endParaRPr sz="3200"/>
          </a:p>
          <a:p>
            <a:pPr lvl="1">
              <a:defRPr sz="1800"/>
            </a:pPr>
            <a:r>
              <a:rPr sz="3200"/>
              <a:t>Corpo livello due</a:t>
            </a:r>
            <a:endParaRPr sz="3200"/>
          </a:p>
          <a:p>
            <a:pPr lvl="2">
              <a:defRPr sz="1800"/>
            </a:pPr>
            <a:r>
              <a:rPr sz="3200"/>
              <a:t>Corpo livello tre</a:t>
            </a:r>
            <a:endParaRPr sz="3200"/>
          </a:p>
          <a:p>
            <a:pPr lvl="3">
              <a:defRPr sz="1800"/>
            </a:pPr>
            <a:r>
              <a:rPr sz="3200"/>
              <a:t>Corpo livello quattro</a:t>
            </a:r>
            <a:endParaRPr sz="3200"/>
          </a:p>
          <a:p>
            <a:pPr lvl="4">
              <a:defRPr sz="1800"/>
            </a:pPr>
            <a:r>
              <a:rPr sz="3200"/>
              <a:t>Livello 5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xfrm>
            <a:off x="1792288" y="4911864"/>
            <a:ext cx="5486401" cy="566739"/>
          </a:xfrm>
          <a:prstGeom prst="rect">
            <a:avLst/>
          </a:prstGeom>
        </p:spPr>
        <p:txBody>
          <a:bodyPr anchor="b"/>
          <a:lstStyle>
            <a:lvl1pPr algn="l">
              <a:defRPr sz="2000">
                <a:latin typeface="Comic Sans MS Bold"/>
                <a:ea typeface="Comic Sans MS Bold"/>
                <a:cs typeface="Comic Sans MS Bold"/>
                <a:sym typeface="Comic Sans MS Bold"/>
              </a:defRPr>
            </a:lvl1pPr>
          </a:lstStyle>
          <a:p>
            <a:pPr lvl="0">
              <a:defRPr sz="1800"/>
            </a:pPr>
            <a:r>
              <a:rPr sz="2000"/>
              <a:t>Titolo Testo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xfrm>
            <a:off x="1792288" y="5478602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Corpo livello uno</a:t>
            </a:r>
            <a:endParaRPr sz="1400"/>
          </a:p>
          <a:p>
            <a:pPr lvl="1">
              <a:defRPr sz="1800"/>
            </a:pPr>
            <a:r>
              <a:rPr sz="1400"/>
              <a:t>Corpo livello due</a:t>
            </a:r>
            <a:endParaRPr sz="1400"/>
          </a:p>
          <a:p>
            <a:pPr lvl="2">
              <a:defRPr sz="1800"/>
            </a:pPr>
            <a:r>
              <a:rPr sz="1400"/>
              <a:t>Corpo livello tre</a:t>
            </a:r>
            <a:endParaRPr sz="1400"/>
          </a:p>
          <a:p>
            <a:pPr lvl="3">
              <a:defRPr sz="1800"/>
            </a:pPr>
            <a:r>
              <a:rPr sz="1400"/>
              <a:t>Corpo livello quattro</a:t>
            </a:r>
            <a:endParaRPr sz="1400"/>
          </a:p>
          <a:p>
            <a:pPr lvl="4">
              <a:defRPr sz="1800"/>
            </a:pPr>
            <a:r>
              <a:rPr sz="1400"/>
              <a:t>Livello 5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2681190" y="274638"/>
            <a:ext cx="600561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/>
            </a:pPr>
            <a:r>
              <a:rPr sz="4400"/>
              <a:t>Titolo Testo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/>
            </a:pPr>
            <a:r>
              <a:rPr sz="3200"/>
              <a:t>Corpo livello uno</a:t>
            </a:r>
            <a:endParaRPr sz="3200"/>
          </a:p>
          <a:p>
            <a:pPr lvl="1">
              <a:defRPr sz="1800"/>
            </a:pPr>
            <a:r>
              <a:rPr sz="3200"/>
              <a:t>Corpo livello due</a:t>
            </a:r>
            <a:endParaRPr sz="3200"/>
          </a:p>
          <a:p>
            <a:pPr lvl="2">
              <a:defRPr sz="1800"/>
            </a:pPr>
            <a:r>
              <a:rPr sz="3200"/>
              <a:t>Corpo livello tre</a:t>
            </a:r>
            <a:endParaRPr sz="3200"/>
          </a:p>
          <a:p>
            <a:pPr lvl="3">
              <a:defRPr sz="1800"/>
            </a:pPr>
            <a:r>
              <a:rPr sz="3200"/>
              <a:t>Corpo livello quattro</a:t>
            </a:r>
            <a:endParaRPr sz="3200"/>
          </a:p>
          <a:p>
            <a:pPr lvl="4">
              <a:defRPr sz="1800"/>
            </a:pPr>
            <a:r>
              <a:rPr sz="3200"/>
              <a:t>Livello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553200" y="6356350"/>
            <a:ext cx="1219200" cy="3581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r"/>
          </a:lstStyle>
          <a:p>
            <a:pPr lvl="0"/>
            <a:fld id="{86CB4B4D-7CA3-9044-876B-883B54F8677D}" type="slidenum"/>
          </a:p>
        </p:txBody>
      </p:sp>
      <p:pic>
        <p:nvPicPr>
          <p:cNvPr id="5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/>
        </p:nvSpPr>
        <p:spPr>
          <a:xfrm>
            <a:off x="457198" y="6356350"/>
            <a:ext cx="2443748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lvl="0"/>
            <a:r>
              <a:t>www.devoxx4kids.org</a:t>
            </a:r>
          </a:p>
        </p:txBody>
      </p:sp>
      <p:pic>
        <p:nvPicPr>
          <p:cNvPr id="7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2400" y="6355274"/>
            <a:ext cx="1117600" cy="39370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transition spd="med" advClick="1"/>
  <p:txStyles>
    <p:titleStyle>
      <a:lvl1pPr algn="ctr" defTabSz="457200">
        <a:defRPr sz="4400">
          <a:latin typeface="Comic Sans MS"/>
          <a:ea typeface="Comic Sans MS"/>
          <a:cs typeface="Comic Sans MS"/>
          <a:sym typeface="Comic Sans MS"/>
        </a:defRPr>
      </a:lvl1pPr>
      <a:lvl2pPr algn="ctr" defTabSz="457200">
        <a:defRPr sz="4400">
          <a:latin typeface="Comic Sans MS"/>
          <a:ea typeface="Comic Sans MS"/>
          <a:cs typeface="Comic Sans MS"/>
          <a:sym typeface="Comic Sans MS"/>
        </a:defRPr>
      </a:lvl2pPr>
      <a:lvl3pPr algn="ctr" defTabSz="457200">
        <a:defRPr sz="4400">
          <a:latin typeface="Comic Sans MS"/>
          <a:ea typeface="Comic Sans MS"/>
          <a:cs typeface="Comic Sans MS"/>
          <a:sym typeface="Comic Sans MS"/>
        </a:defRPr>
      </a:lvl3pPr>
      <a:lvl4pPr algn="ctr" defTabSz="457200">
        <a:defRPr sz="4400">
          <a:latin typeface="Comic Sans MS"/>
          <a:ea typeface="Comic Sans MS"/>
          <a:cs typeface="Comic Sans MS"/>
          <a:sym typeface="Comic Sans MS"/>
        </a:defRPr>
      </a:lvl4pPr>
      <a:lvl5pPr algn="ctr" defTabSz="457200">
        <a:defRPr sz="4400">
          <a:latin typeface="Comic Sans MS"/>
          <a:ea typeface="Comic Sans MS"/>
          <a:cs typeface="Comic Sans MS"/>
          <a:sym typeface="Comic Sans MS"/>
        </a:defRPr>
      </a:lvl5pPr>
      <a:lvl6pPr algn="ctr" defTabSz="457200">
        <a:defRPr sz="4400">
          <a:latin typeface="Comic Sans MS"/>
          <a:ea typeface="Comic Sans MS"/>
          <a:cs typeface="Comic Sans MS"/>
          <a:sym typeface="Comic Sans MS"/>
        </a:defRPr>
      </a:lvl6pPr>
      <a:lvl7pPr algn="ctr" defTabSz="457200">
        <a:defRPr sz="4400">
          <a:latin typeface="Comic Sans MS"/>
          <a:ea typeface="Comic Sans MS"/>
          <a:cs typeface="Comic Sans MS"/>
          <a:sym typeface="Comic Sans MS"/>
        </a:defRPr>
      </a:lvl7pPr>
      <a:lvl8pPr algn="ctr" defTabSz="457200">
        <a:defRPr sz="4400">
          <a:latin typeface="Comic Sans MS"/>
          <a:ea typeface="Comic Sans MS"/>
          <a:cs typeface="Comic Sans MS"/>
          <a:sym typeface="Comic Sans MS"/>
        </a:defRPr>
      </a:lvl8pPr>
      <a:lvl9pPr algn="ctr" defTabSz="457200">
        <a:defRPr sz="4400">
          <a:latin typeface="Comic Sans MS"/>
          <a:ea typeface="Comic Sans MS"/>
          <a:cs typeface="Comic Sans MS"/>
          <a:sym typeface="Comic Sans MS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Comic Sans MS"/>
          <a:ea typeface="Comic Sans MS"/>
          <a:cs typeface="Comic Sans MS"/>
          <a:sym typeface="Comic Sans MS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Comic Sans MS"/>
          <a:ea typeface="Comic Sans MS"/>
          <a:cs typeface="Comic Sans MS"/>
          <a:sym typeface="Comic Sans MS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Comic Sans MS"/>
          <a:ea typeface="Comic Sans MS"/>
          <a:cs typeface="Comic Sans MS"/>
          <a:sym typeface="Comic Sans MS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Comic Sans MS"/>
          <a:ea typeface="Comic Sans MS"/>
          <a:cs typeface="Comic Sans MS"/>
          <a:sym typeface="Comic Sans MS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Comic Sans MS"/>
          <a:ea typeface="Comic Sans MS"/>
          <a:cs typeface="Comic Sans MS"/>
          <a:sym typeface="Comic Sans MS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Comic Sans MS"/>
          <a:ea typeface="Comic Sans MS"/>
          <a:cs typeface="Comic Sans MS"/>
          <a:sym typeface="Comic Sans MS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Comic Sans MS"/>
          <a:ea typeface="Comic Sans MS"/>
          <a:cs typeface="Comic Sans MS"/>
          <a:sym typeface="Comic Sans MS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Comic Sans MS"/>
          <a:ea typeface="Comic Sans MS"/>
          <a:cs typeface="Comic Sans MS"/>
          <a:sym typeface="Comic Sans MS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Comic Sans MS"/>
          <a:ea typeface="Comic Sans MS"/>
          <a:cs typeface="Comic Sans MS"/>
          <a:sym typeface="Comic Sans MS"/>
        </a:defRPr>
      </a:lvl9pPr>
    </p:bodyStyle>
    <p:otherStyle>
      <a:lvl1pPr algn="r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2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.g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6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.g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arduino.cc" TargetMode="External"/><Relationship Id="rId3" Type="http://schemas.openxmlformats.org/officeDocument/2006/relationships/hyperlink" Target="http://fablab.supsi.ch/" TargetMode="External"/><Relationship Id="rId4" Type="http://schemas.openxmlformats.org/officeDocument/2006/relationships/hyperlink" Target="http://fritzing.org" TargetMode="External"/><Relationship Id="rId5" Type="http://schemas.openxmlformats.org/officeDocument/2006/relationships/hyperlink" Target="http://s4a.cat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omments" Target="../comments/comment1.xml"/><Relationship Id="rId3" Type="http://schemas.openxmlformats.org/officeDocument/2006/relationships/image" Target="../media/image4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omments" Target="../comments/comment2.xml"/><Relationship Id="rId3" Type="http://schemas.openxmlformats.org/officeDocument/2006/relationships/image" Target="../media/image5.jpeg"/><Relationship Id="rId4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omments" Target="../comments/comment3.xml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omments" Target="../comments/comment4.xml"/><Relationship Id="rId3" Type="http://schemas.openxmlformats.org/officeDocument/2006/relationships/image" Target="../media/image8.jpeg"/><Relationship Id="rId4" Type="http://schemas.openxmlformats.org/officeDocument/2006/relationships/hyperlink" Target="http://arduino.cc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9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xfrm>
            <a:off x="584200" y="2536825"/>
            <a:ext cx="7772400" cy="178435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 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xfrm>
            <a:off x="1371600" y="4634962"/>
            <a:ext cx="6400800" cy="74916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Manno, 17 maggio 2014</a:t>
            </a:r>
          </a:p>
        </p:txBody>
      </p:sp>
      <p:pic>
        <p:nvPicPr>
          <p:cNvPr id="59" name="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4502" y="2536825"/>
            <a:ext cx="2614996" cy="1784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09" name="ArduinoUno_R3_Front_450px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2366" y="1598921"/>
            <a:ext cx="4770477" cy="3296929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6008934" y="4811930"/>
            <a:ext cx="2066132" cy="1399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934" y="16705"/>
                </a:lnTo>
                <a:lnTo>
                  <a:pt x="934" y="20620"/>
                </a:lnTo>
                <a:cubicBezTo>
                  <a:pt x="934" y="21161"/>
                  <a:pt x="1231" y="21600"/>
                  <a:pt x="1597" y="21600"/>
                </a:cubicBezTo>
                <a:lnTo>
                  <a:pt x="20936" y="21600"/>
                </a:lnTo>
                <a:cubicBezTo>
                  <a:pt x="21303" y="21600"/>
                  <a:pt x="21600" y="21161"/>
                  <a:pt x="21600" y="20620"/>
                </a:cubicBezTo>
                <a:lnTo>
                  <a:pt x="21600" y="10396"/>
                </a:lnTo>
                <a:cubicBezTo>
                  <a:pt x="21600" y="9854"/>
                  <a:pt x="21303" y="9416"/>
                  <a:pt x="20936" y="9416"/>
                </a:cubicBezTo>
                <a:lnTo>
                  <a:pt x="2431" y="94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Entrate (Input) analogiche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13" name="ArduinoUno_R3_Front_450px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2366" y="1598921"/>
            <a:ext cx="4770477" cy="329692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5584330" y="973775"/>
            <a:ext cx="3223817" cy="1662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58" y="0"/>
                </a:moveTo>
                <a:cubicBezTo>
                  <a:pt x="10423" y="0"/>
                  <a:pt x="10232" y="369"/>
                  <a:pt x="10232" y="825"/>
                </a:cubicBezTo>
                <a:lnTo>
                  <a:pt x="10232" y="7666"/>
                </a:lnTo>
                <a:lnTo>
                  <a:pt x="0" y="9315"/>
                </a:lnTo>
                <a:lnTo>
                  <a:pt x="10232" y="10965"/>
                </a:lnTo>
                <a:lnTo>
                  <a:pt x="10232" y="20775"/>
                </a:lnTo>
                <a:cubicBezTo>
                  <a:pt x="10232" y="21231"/>
                  <a:pt x="10423" y="21600"/>
                  <a:pt x="10658" y="21600"/>
                </a:cubicBezTo>
                <a:lnTo>
                  <a:pt x="21175" y="21600"/>
                </a:lnTo>
                <a:cubicBezTo>
                  <a:pt x="21410" y="21600"/>
                  <a:pt x="21600" y="21231"/>
                  <a:pt x="21600" y="20775"/>
                </a:cubicBezTo>
                <a:lnTo>
                  <a:pt x="21600" y="825"/>
                </a:lnTo>
                <a:cubicBezTo>
                  <a:pt x="21600" y="369"/>
                  <a:pt x="21410" y="0"/>
                  <a:pt x="21175" y="0"/>
                </a:cubicBezTo>
                <a:lnTo>
                  <a:pt x="10658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lvl="0"/>
            <a:r>
              <a:rPr>
                <a:latin typeface="Verdana"/>
                <a:ea typeface="Verdana"/>
                <a:cs typeface="Verdana"/>
                <a:sym typeface="Verdana"/>
              </a:rPr>
              <a:t>Entrate (Input) e uscite (Output)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lvl="0"/>
            <a:r>
              <a:rPr>
                <a:latin typeface="Verdana"/>
                <a:ea typeface="Verdana"/>
                <a:cs typeface="Verdana"/>
                <a:sym typeface="Verdana"/>
              </a:rPr>
              <a:t>digitali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17" name="ArduinoUno_R3_Front_450px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2366" y="1598921"/>
            <a:ext cx="4770477" cy="3296929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387531" y="2167466"/>
            <a:ext cx="1597026" cy="789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59" y="0"/>
                </a:moveTo>
                <a:cubicBezTo>
                  <a:pt x="385" y="0"/>
                  <a:pt x="0" y="778"/>
                  <a:pt x="0" y="1738"/>
                </a:cubicBezTo>
                <a:lnTo>
                  <a:pt x="0" y="19862"/>
                </a:lnTo>
                <a:cubicBezTo>
                  <a:pt x="0" y="20822"/>
                  <a:pt x="385" y="21600"/>
                  <a:pt x="859" y="21600"/>
                </a:cubicBezTo>
                <a:lnTo>
                  <a:pt x="16318" y="21600"/>
                </a:lnTo>
                <a:cubicBezTo>
                  <a:pt x="16792" y="21600"/>
                  <a:pt x="17177" y="20822"/>
                  <a:pt x="17177" y="19862"/>
                </a:cubicBezTo>
                <a:lnTo>
                  <a:pt x="17177" y="13043"/>
                </a:lnTo>
                <a:lnTo>
                  <a:pt x="21600" y="9567"/>
                </a:lnTo>
                <a:lnTo>
                  <a:pt x="17177" y="6092"/>
                </a:lnTo>
                <a:lnTo>
                  <a:pt x="17177" y="1738"/>
                </a:lnTo>
                <a:cubicBezTo>
                  <a:pt x="17177" y="778"/>
                  <a:pt x="16792" y="0"/>
                  <a:pt x="16318" y="0"/>
                </a:cubicBezTo>
                <a:lnTo>
                  <a:pt x="859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USB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21" name="ArduinoUno_R3_Front_450px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2366" y="1598921"/>
            <a:ext cx="4770477" cy="3296929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2559164" y="405896"/>
            <a:ext cx="1604567" cy="1248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55" y="0"/>
                </a:moveTo>
                <a:cubicBezTo>
                  <a:pt x="383" y="0"/>
                  <a:pt x="0" y="492"/>
                  <a:pt x="0" y="1099"/>
                </a:cubicBezTo>
                <a:lnTo>
                  <a:pt x="0" y="12558"/>
                </a:lnTo>
                <a:cubicBezTo>
                  <a:pt x="0" y="13164"/>
                  <a:pt x="383" y="13656"/>
                  <a:pt x="855" y="13656"/>
                </a:cubicBezTo>
                <a:lnTo>
                  <a:pt x="3254" y="13656"/>
                </a:lnTo>
                <a:lnTo>
                  <a:pt x="4963" y="21600"/>
                </a:lnTo>
                <a:lnTo>
                  <a:pt x="6668" y="13656"/>
                </a:lnTo>
                <a:lnTo>
                  <a:pt x="20745" y="13656"/>
                </a:lnTo>
                <a:cubicBezTo>
                  <a:pt x="21217" y="13656"/>
                  <a:pt x="21600" y="13164"/>
                  <a:pt x="21600" y="12558"/>
                </a:cubicBezTo>
                <a:lnTo>
                  <a:pt x="21600" y="1099"/>
                </a:lnTo>
                <a:cubicBezTo>
                  <a:pt x="21600" y="492"/>
                  <a:pt x="21217" y="0"/>
                  <a:pt x="20745" y="0"/>
                </a:cubicBezTo>
                <a:lnTo>
                  <a:pt x="855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Reset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25" name="ArduinoUno_R3_Front_450px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5368638">
            <a:off x="2787713" y="1003130"/>
            <a:ext cx="3568574" cy="2466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R276-S03N-SERVO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6690" y="1514406"/>
            <a:ext cx="2015332" cy="201533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/>
        </p:nvSpPr>
        <p:spPr>
          <a:xfrm>
            <a:off x="6780514" y="4493535"/>
            <a:ext cx="1913518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3000">
                <a:latin typeface="Verdana"/>
                <a:ea typeface="Verdana"/>
                <a:cs typeface="Verdana"/>
                <a:sym typeface="Verdana"/>
              </a:rPr>
              <a:t>Attuatori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r>
              <a:rPr sz="3000">
                <a:latin typeface="Verdana"/>
                <a:ea typeface="Verdana"/>
                <a:cs typeface="Verdana"/>
                <a:sym typeface="Verdana"/>
              </a:rPr>
              <a:t>(Output)</a:t>
            </a:r>
          </a:p>
        </p:txBody>
      </p:sp>
      <p:sp>
        <p:nvSpPr>
          <p:cNvPr id="128" name="Shape 128"/>
          <p:cNvSpPr/>
          <p:nvPr/>
        </p:nvSpPr>
        <p:spPr>
          <a:xfrm>
            <a:off x="914505" y="4493535"/>
            <a:ext cx="1779574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sz="3000">
                <a:latin typeface="Verdana"/>
                <a:ea typeface="Verdana"/>
                <a:cs typeface="Verdana"/>
                <a:sym typeface="Verdana"/>
              </a:rPr>
              <a:t>Sensori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r>
              <a:rPr sz="3000">
                <a:latin typeface="Verdana"/>
                <a:ea typeface="Verdana"/>
                <a:cs typeface="Verdana"/>
                <a:sym typeface="Verdana"/>
              </a:rPr>
              <a:t>(Input)</a:t>
            </a:r>
          </a:p>
        </p:txBody>
      </p:sp>
      <p:sp>
        <p:nvSpPr>
          <p:cNvPr id="129" name="Shape 129"/>
          <p:cNvSpPr/>
          <p:nvPr/>
        </p:nvSpPr>
        <p:spPr>
          <a:xfrm>
            <a:off x="3733850" y="4493535"/>
            <a:ext cx="1940308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sz="3000">
                <a:latin typeface="Verdana"/>
                <a:ea typeface="Verdana"/>
                <a:cs typeface="Verdana"/>
                <a:sym typeface="Verdana"/>
              </a:rPr>
              <a:t>Software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r>
              <a:rPr sz="3000">
                <a:latin typeface="Verdana"/>
                <a:ea typeface="Verdana"/>
                <a:cs typeface="Verdana"/>
                <a:sym typeface="Verdana"/>
              </a:rPr>
              <a:t>(Logica)</a:t>
            </a:r>
          </a:p>
        </p:txBody>
      </p:sp>
      <p:sp>
        <p:nvSpPr>
          <p:cNvPr id="130" name="Shape 130"/>
          <p:cNvSpPr/>
          <p:nvPr/>
        </p:nvSpPr>
        <p:spPr>
          <a:xfrm>
            <a:off x="2787588" y="4493535"/>
            <a:ext cx="41593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3000"/>
              <a:t>+</a:t>
            </a:r>
          </a:p>
        </p:txBody>
      </p:sp>
      <p:pic>
        <p:nvPicPr>
          <p:cNvPr id="131" name="sensors_355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5448699">
            <a:off x="155651" y="1821991"/>
            <a:ext cx="3070720" cy="1911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5mm-flashing-green-led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39129" y="2928633"/>
            <a:ext cx="1354641" cy="1354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speaker (3)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75520" y="-207077"/>
            <a:ext cx="2015332" cy="2015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light_bulb_idea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1905403">
            <a:off x="5250484" y="5250312"/>
            <a:ext cx="1360319" cy="1584772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5958282" y="4493535"/>
            <a:ext cx="415935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3000"/>
              <a:t>+</a:t>
            </a:r>
          </a:p>
        </p:txBody>
      </p:sp>
      <p:sp>
        <p:nvSpPr>
          <p:cNvPr id="136" name="Shape 136"/>
          <p:cNvSpPr/>
          <p:nvPr/>
        </p:nvSpPr>
        <p:spPr>
          <a:xfrm>
            <a:off x="2762188" y="2164948"/>
            <a:ext cx="41593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3000"/>
              <a:t>+</a:t>
            </a:r>
          </a:p>
        </p:txBody>
      </p:sp>
      <p:sp>
        <p:nvSpPr>
          <p:cNvPr id="137" name="Shape 137"/>
          <p:cNvSpPr/>
          <p:nvPr/>
        </p:nvSpPr>
        <p:spPr>
          <a:xfrm>
            <a:off x="5940476" y="2079438"/>
            <a:ext cx="41593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3000"/>
              <a:t>+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40" name="Arduino31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3933" y="-125534"/>
            <a:ext cx="10213360" cy="710906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4302882" y="3249929"/>
            <a:ext cx="638918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lvl="0"/>
          </a:p>
        </p:txBody>
      </p:sp>
      <p:sp>
        <p:nvSpPr>
          <p:cNvPr id="142" name="Shape 142"/>
          <p:cNvSpPr/>
          <p:nvPr/>
        </p:nvSpPr>
        <p:spPr>
          <a:xfrm>
            <a:off x="4429882" y="3376929"/>
            <a:ext cx="638918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lvl="0"/>
          </a:p>
        </p:txBody>
      </p:sp>
      <p:sp>
        <p:nvSpPr>
          <p:cNvPr id="143" name="Shape 143"/>
          <p:cNvSpPr/>
          <p:nvPr/>
        </p:nvSpPr>
        <p:spPr>
          <a:xfrm>
            <a:off x="4556882" y="3503929"/>
            <a:ext cx="638918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sp>
        <p:nvSpPr>
          <p:cNvPr id="146" name="Shape 146"/>
          <p:cNvSpPr/>
          <p:nvPr/>
        </p:nvSpPr>
        <p:spPr>
          <a:xfrm>
            <a:off x="734182" y="1994746"/>
            <a:ext cx="7968087" cy="283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01052" indent="-401052">
              <a:buSzPct val="100000"/>
              <a:buAutoNum type="arabicPeriod" startAt="1"/>
            </a:pPr>
            <a:r>
              <a:rPr b="1" sz="3000">
                <a:latin typeface="Verdana"/>
                <a:ea typeface="Verdana"/>
                <a:cs typeface="Verdana"/>
                <a:sym typeface="Verdana"/>
              </a:rPr>
              <a:t>Cablaggio elettronico (hardware)</a:t>
            </a:r>
            <a:endParaRPr b="1"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 marL="401052" indent="-401052">
              <a:buSzPct val="100000"/>
              <a:buAutoNum type="arabicPeriod" startAt="2"/>
            </a:pPr>
            <a:r>
              <a:rPr sz="3000">
                <a:latin typeface="Verdana"/>
                <a:ea typeface="Verdana"/>
                <a:cs typeface="Verdana"/>
                <a:sym typeface="Verdana"/>
              </a:rPr>
              <a:t>Programmazione (software)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 marL="401052" indent="-401052">
              <a:buSzPct val="100000"/>
              <a:buAutoNum type="arabicPeriod" startAt="3"/>
            </a:pPr>
            <a:r>
              <a:rPr sz="3000">
                <a:latin typeface="Verdana"/>
                <a:ea typeface="Verdana"/>
                <a:cs typeface="Verdana"/>
                <a:sym typeface="Verdana"/>
              </a:rPr>
              <a:t>Trasferimento del software sull’Arduino e verifica del funzionamento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49" name="risultato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risultat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6693623" y="2921000"/>
            <a:ext cx="2175669" cy="10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52" y="0"/>
                </a:moveTo>
                <a:cubicBezTo>
                  <a:pt x="2804" y="0"/>
                  <a:pt x="2522" y="604"/>
                  <a:pt x="2522" y="1350"/>
                </a:cubicBezTo>
                <a:lnTo>
                  <a:pt x="2522" y="10800"/>
                </a:lnTo>
                <a:lnTo>
                  <a:pt x="0" y="13500"/>
                </a:lnTo>
                <a:lnTo>
                  <a:pt x="2522" y="16200"/>
                </a:lnTo>
                <a:lnTo>
                  <a:pt x="2522" y="20250"/>
                </a:lnTo>
                <a:cubicBezTo>
                  <a:pt x="2522" y="20996"/>
                  <a:pt x="2804" y="21600"/>
                  <a:pt x="3152" y="21600"/>
                </a:cubicBezTo>
                <a:lnTo>
                  <a:pt x="20970" y="21600"/>
                </a:lnTo>
                <a:cubicBezTo>
                  <a:pt x="21318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4"/>
                  <a:pt x="21318" y="0"/>
                  <a:pt x="20970" y="0"/>
                </a:cubicBezTo>
                <a:lnTo>
                  <a:pt x="3152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/>
            <a:r>
              <a:rPr sz="2300"/>
              <a:t>Attuatori:</a:t>
            </a:r>
            <a:endParaRPr sz="2300"/>
          </a:p>
          <a:p>
            <a:pPr lvl="0"/>
            <a:r>
              <a:rPr sz="2300"/>
              <a:t>LED</a:t>
            </a:r>
          </a:p>
        </p:txBody>
      </p:sp>
      <p:sp>
        <p:nvSpPr>
          <p:cNvPr id="152" name="Shape 152"/>
          <p:cNvSpPr/>
          <p:nvPr/>
        </p:nvSpPr>
        <p:spPr>
          <a:xfrm>
            <a:off x="6820623" y="643466"/>
            <a:ext cx="2175669" cy="10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52" y="0"/>
                </a:moveTo>
                <a:cubicBezTo>
                  <a:pt x="2804" y="0"/>
                  <a:pt x="2522" y="604"/>
                  <a:pt x="2522" y="1350"/>
                </a:cubicBezTo>
                <a:lnTo>
                  <a:pt x="2522" y="10800"/>
                </a:lnTo>
                <a:lnTo>
                  <a:pt x="0" y="13500"/>
                </a:lnTo>
                <a:lnTo>
                  <a:pt x="2522" y="16200"/>
                </a:lnTo>
                <a:lnTo>
                  <a:pt x="2522" y="20250"/>
                </a:lnTo>
                <a:cubicBezTo>
                  <a:pt x="2522" y="20996"/>
                  <a:pt x="2804" y="21600"/>
                  <a:pt x="3152" y="21600"/>
                </a:cubicBezTo>
                <a:lnTo>
                  <a:pt x="20970" y="21600"/>
                </a:lnTo>
                <a:cubicBezTo>
                  <a:pt x="21318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4"/>
                  <a:pt x="21318" y="0"/>
                  <a:pt x="20970" y="0"/>
                </a:cubicBezTo>
                <a:lnTo>
                  <a:pt x="3152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/>
            <a:r>
              <a:rPr sz="2300"/>
              <a:t>Attuatori:</a:t>
            </a:r>
            <a:endParaRPr sz="2300"/>
          </a:p>
          <a:p>
            <a:pPr lvl="0"/>
            <a:r>
              <a:rPr sz="2300"/>
              <a:t>cicalino</a:t>
            </a:r>
          </a:p>
        </p:txBody>
      </p:sp>
      <p:sp>
        <p:nvSpPr>
          <p:cNvPr id="153" name="Shape 153"/>
          <p:cNvSpPr/>
          <p:nvPr/>
        </p:nvSpPr>
        <p:spPr>
          <a:xfrm>
            <a:off x="6292912" y="5198533"/>
            <a:ext cx="2578101" cy="1048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535" y="0"/>
                </a:moveTo>
                <a:cubicBezTo>
                  <a:pt x="3241" y="0"/>
                  <a:pt x="3003" y="586"/>
                  <a:pt x="3003" y="1309"/>
                </a:cubicBezTo>
                <a:lnTo>
                  <a:pt x="3003" y="5079"/>
                </a:lnTo>
                <a:lnTo>
                  <a:pt x="0" y="7688"/>
                </a:lnTo>
                <a:lnTo>
                  <a:pt x="3003" y="10305"/>
                </a:lnTo>
                <a:lnTo>
                  <a:pt x="3003" y="20291"/>
                </a:lnTo>
                <a:cubicBezTo>
                  <a:pt x="3003" y="21014"/>
                  <a:pt x="3241" y="21600"/>
                  <a:pt x="3535" y="21600"/>
                </a:cubicBezTo>
                <a:lnTo>
                  <a:pt x="21068" y="21600"/>
                </a:lnTo>
                <a:cubicBezTo>
                  <a:pt x="21362" y="21600"/>
                  <a:pt x="21600" y="21014"/>
                  <a:pt x="21600" y="20291"/>
                </a:cubicBezTo>
                <a:lnTo>
                  <a:pt x="21600" y="1309"/>
                </a:lnTo>
                <a:cubicBezTo>
                  <a:pt x="21600" y="586"/>
                  <a:pt x="21362" y="0"/>
                  <a:pt x="21068" y="0"/>
                </a:cubicBezTo>
                <a:lnTo>
                  <a:pt x="3535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/>
            <a:r>
              <a:rPr sz="2300"/>
              <a:t>Sensore:</a:t>
            </a:r>
            <a:endParaRPr sz="2300"/>
          </a:p>
          <a:p>
            <a:pPr lvl="0"/>
            <a:r>
              <a:rPr sz="2300"/>
              <a:t>fotoresistenza</a:t>
            </a:r>
          </a:p>
        </p:txBody>
      </p:sp>
      <p:sp>
        <p:nvSpPr>
          <p:cNvPr id="154" name="Shape 154"/>
          <p:cNvSpPr/>
          <p:nvPr/>
        </p:nvSpPr>
        <p:spPr>
          <a:xfrm>
            <a:off x="1509311" y="5177895"/>
            <a:ext cx="3394870" cy="731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570" y="610"/>
                </a:lnTo>
                <a:lnTo>
                  <a:pt x="404" y="610"/>
                </a:lnTo>
                <a:cubicBezTo>
                  <a:pt x="181" y="610"/>
                  <a:pt x="0" y="1450"/>
                  <a:pt x="0" y="2486"/>
                </a:cubicBezTo>
                <a:lnTo>
                  <a:pt x="0" y="19724"/>
                </a:lnTo>
                <a:cubicBezTo>
                  <a:pt x="0" y="20760"/>
                  <a:pt x="181" y="21600"/>
                  <a:pt x="404" y="21600"/>
                </a:cubicBezTo>
                <a:lnTo>
                  <a:pt x="14643" y="21600"/>
                </a:lnTo>
                <a:cubicBezTo>
                  <a:pt x="14866" y="21600"/>
                  <a:pt x="15047" y="20760"/>
                  <a:pt x="15047" y="19724"/>
                </a:cubicBezTo>
                <a:lnTo>
                  <a:pt x="15047" y="4292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300"/>
            </a:lvl1pPr>
          </a:lstStyle>
          <a:p>
            <a:pPr lvl="0">
              <a:defRPr sz="1800"/>
            </a:pPr>
            <a:r>
              <a:rPr sz="2300"/>
              <a:t>Breadboard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57" name="br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5135" y="1445839"/>
            <a:ext cx="6633730" cy="3966322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3312282" y="5408929"/>
            <a:ext cx="2170893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2800"/>
              <a:t>Breadboard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Untitled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903" y="1402992"/>
            <a:ext cx="6738899" cy="4852008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sp>
        <p:nvSpPr>
          <p:cNvPr id="162" name="Shape 162"/>
          <p:cNvSpPr/>
          <p:nvPr/>
        </p:nvSpPr>
        <p:spPr>
          <a:xfrm>
            <a:off x="5425429" y="811060"/>
            <a:ext cx="2331641" cy="3645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8" y="0"/>
                </a:moveTo>
                <a:cubicBezTo>
                  <a:pt x="263" y="0"/>
                  <a:pt x="0" y="168"/>
                  <a:pt x="0" y="376"/>
                </a:cubicBezTo>
                <a:lnTo>
                  <a:pt x="0" y="7149"/>
                </a:lnTo>
                <a:cubicBezTo>
                  <a:pt x="0" y="7357"/>
                  <a:pt x="263" y="7525"/>
                  <a:pt x="588" y="7525"/>
                </a:cubicBezTo>
                <a:lnTo>
                  <a:pt x="10111" y="7525"/>
                </a:lnTo>
                <a:lnTo>
                  <a:pt x="11283" y="21600"/>
                </a:lnTo>
                <a:lnTo>
                  <a:pt x="12460" y="7525"/>
                </a:lnTo>
                <a:lnTo>
                  <a:pt x="21012" y="7525"/>
                </a:lnTo>
                <a:cubicBezTo>
                  <a:pt x="21337" y="7525"/>
                  <a:pt x="21600" y="7357"/>
                  <a:pt x="21600" y="7149"/>
                </a:cubicBezTo>
                <a:lnTo>
                  <a:pt x="21600" y="376"/>
                </a:lnTo>
                <a:cubicBezTo>
                  <a:pt x="21600" y="168"/>
                  <a:pt x="21337" y="0"/>
                  <a:pt x="21012" y="0"/>
                </a:cubicBezTo>
                <a:lnTo>
                  <a:pt x="588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</a:p>
        </p:txBody>
      </p:sp>
      <p:pic>
        <p:nvPicPr>
          <p:cNvPr id="163" name="led-catodo-anodo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89292" y="923895"/>
            <a:ext cx="2031902" cy="1044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pic>
        <p:nvPicPr>
          <p:cNvPr id="62" name="ShowPictur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7072" y="2839422"/>
            <a:ext cx="1117601" cy="16484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63" name="Gaspar201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7660" y="3225582"/>
            <a:ext cx="1490280" cy="14902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64" name="GiorgioCifani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19454" y="555114"/>
            <a:ext cx="1490281" cy="14902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65" name="Andrea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30654" y="4488096"/>
            <a:ext cx="1490281" cy="14902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66" name="Shape 66"/>
          <p:cNvSpPr/>
          <p:nvPr/>
        </p:nvSpPr>
        <p:spPr>
          <a:xfrm>
            <a:off x="832499" y="4502996"/>
            <a:ext cx="1445833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2300"/>
              <a:t>Celestino</a:t>
            </a:r>
          </a:p>
        </p:txBody>
      </p:sp>
      <p:sp>
        <p:nvSpPr>
          <p:cNvPr id="67" name="Shape 67"/>
          <p:cNvSpPr/>
          <p:nvPr/>
        </p:nvSpPr>
        <p:spPr>
          <a:xfrm>
            <a:off x="3224275" y="5942329"/>
            <a:ext cx="114474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2300"/>
              <a:t>Andrea</a:t>
            </a:r>
          </a:p>
        </p:txBody>
      </p:sp>
      <p:sp>
        <p:nvSpPr>
          <p:cNvPr id="68" name="Shape 68"/>
          <p:cNvSpPr/>
          <p:nvPr/>
        </p:nvSpPr>
        <p:spPr>
          <a:xfrm>
            <a:off x="6390656" y="4781550"/>
            <a:ext cx="1140326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2300"/>
              <a:t>Gaspar</a:t>
            </a:r>
          </a:p>
        </p:txBody>
      </p:sp>
      <p:sp>
        <p:nvSpPr>
          <p:cNvPr id="69" name="Shape 69"/>
          <p:cNvSpPr/>
          <p:nvPr/>
        </p:nvSpPr>
        <p:spPr>
          <a:xfrm>
            <a:off x="2559813" y="2075669"/>
            <a:ext cx="115216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2300"/>
              <a:t>Giorgio</a:t>
            </a:r>
          </a:p>
        </p:txBody>
      </p:sp>
      <p:pic>
        <p:nvPicPr>
          <p:cNvPr id="70" name="Unknown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19678" y="2325084"/>
            <a:ext cx="1490281" cy="149028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/>
        </p:nvSpPr>
        <p:spPr>
          <a:xfrm>
            <a:off x="4282368" y="3757642"/>
            <a:ext cx="113676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2300"/>
              <a:t>Serena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66" name="breadboar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5385493">
            <a:off x="2879832" y="-135567"/>
            <a:ext cx="4961109" cy="639058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242575" y="4690533"/>
            <a:ext cx="4103689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4" y="0"/>
                </a:moveTo>
                <a:cubicBezTo>
                  <a:pt x="150" y="0"/>
                  <a:pt x="0" y="484"/>
                  <a:pt x="0" y="1080"/>
                </a:cubicBezTo>
                <a:lnTo>
                  <a:pt x="0" y="20520"/>
                </a:lnTo>
                <a:cubicBezTo>
                  <a:pt x="0" y="21116"/>
                  <a:pt x="150" y="21600"/>
                  <a:pt x="334" y="21600"/>
                </a:cubicBezTo>
                <a:lnTo>
                  <a:pt x="11938" y="21600"/>
                </a:lnTo>
                <a:cubicBezTo>
                  <a:pt x="12123" y="21600"/>
                  <a:pt x="12273" y="21116"/>
                  <a:pt x="12273" y="20520"/>
                </a:cubicBezTo>
                <a:lnTo>
                  <a:pt x="12273" y="2430"/>
                </a:lnTo>
                <a:lnTo>
                  <a:pt x="21600" y="1303"/>
                </a:lnTo>
                <a:lnTo>
                  <a:pt x="12095" y="148"/>
                </a:lnTo>
                <a:cubicBezTo>
                  <a:pt x="12048" y="64"/>
                  <a:pt x="11997" y="0"/>
                  <a:pt x="11938" y="0"/>
                </a:cubicBezTo>
                <a:lnTo>
                  <a:pt x="334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/>
          </a:p>
        </p:txBody>
      </p:sp>
      <p:pic>
        <p:nvPicPr>
          <p:cNvPr id="168" name="led-catodo-anodo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439" y="4803368"/>
            <a:ext cx="2031901" cy="1044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sp>
        <p:nvSpPr>
          <p:cNvPr id="171" name="Shape 171"/>
          <p:cNvSpPr/>
          <p:nvPr/>
        </p:nvSpPr>
        <p:spPr>
          <a:xfrm>
            <a:off x="734182" y="1994746"/>
            <a:ext cx="7968087" cy="283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01052" indent="-401052">
              <a:buSzPct val="100000"/>
              <a:buAutoNum type="arabicPeriod" startAt="1"/>
            </a:pPr>
            <a:r>
              <a:rPr sz="3000">
                <a:latin typeface="Verdana"/>
                <a:ea typeface="Verdana"/>
                <a:cs typeface="Verdana"/>
                <a:sym typeface="Verdana"/>
              </a:rPr>
              <a:t>Cablaggio elettronico (hardware)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 marL="401052" indent="-401052">
              <a:buSzPct val="100000"/>
              <a:buAutoNum type="arabicPeriod" startAt="2"/>
            </a:pPr>
            <a:r>
              <a:rPr b="1" sz="3000">
                <a:latin typeface="Verdana"/>
                <a:ea typeface="Verdana"/>
                <a:cs typeface="Verdana"/>
                <a:sym typeface="Verdana"/>
              </a:rPr>
              <a:t>Programmazione (software)</a:t>
            </a:r>
            <a:endParaRPr b="1"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 marL="401052" indent="-401052">
              <a:buSzPct val="100000"/>
              <a:buAutoNum type="arabicPeriod" startAt="3"/>
            </a:pPr>
            <a:r>
              <a:rPr sz="3000">
                <a:latin typeface="Verdana"/>
                <a:ea typeface="Verdana"/>
                <a:cs typeface="Verdana"/>
                <a:sym typeface="Verdana"/>
              </a:rPr>
              <a:t>Trasferimento del software sull’Arduino e verifica del funzionamento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sp>
        <p:nvSpPr>
          <p:cNvPr id="174" name="Shape 174"/>
          <p:cNvSpPr/>
          <p:nvPr/>
        </p:nvSpPr>
        <p:spPr>
          <a:xfrm>
            <a:off x="2103703" y="170180"/>
            <a:ext cx="7477983" cy="651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b="1">
                <a:latin typeface="Courier"/>
                <a:ea typeface="Courier"/>
                <a:cs typeface="Courier"/>
                <a:sym typeface="Courier"/>
              </a:rPr>
              <a:t>void setup() {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9600"/>
                </a:solidFill>
                <a:latin typeface="Courier"/>
                <a:ea typeface="Courier"/>
                <a:cs typeface="Courier"/>
                <a:sym typeface="Courier"/>
              </a:rPr>
              <a:t>  // Inizio della calibrazione, avvisa con i LED</a:t>
            </a:r>
            <a:endParaRPr>
              <a:solidFill>
                <a:srgbClr val="0096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 b="1">
                <a:latin typeface="Courier"/>
                <a:ea typeface="Courier"/>
                <a:cs typeface="Courier"/>
                <a:sym typeface="Courier"/>
              </a:rPr>
              <a:t>  pinMode(PIN_LED_VERDE, OUTPUT);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 b="1">
                <a:latin typeface="Courier"/>
                <a:ea typeface="Courier"/>
                <a:cs typeface="Courier"/>
                <a:sym typeface="Courier"/>
              </a:rPr>
              <a:t>  digitalWrite(PIN_LED_VERDE, LOW);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36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pinMode(PIN_LED_GIALLO, OUTPUT);</a:t>
            </a:r>
            <a:endParaRPr>
              <a:solidFill>
                <a:srgbClr val="000000">
                  <a:alpha val="36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36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digitalWrite(PIN_LED_GIALLO, HIGH);</a:t>
            </a:r>
            <a:endParaRPr>
              <a:solidFill>
                <a:srgbClr val="000000">
                  <a:alpha val="36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8A00"/>
                </a:solidFill>
                <a:latin typeface="Courier"/>
                <a:ea typeface="Courier"/>
                <a:cs typeface="Courier"/>
                <a:sym typeface="Courier"/>
              </a:rPr>
              <a:t>  // calibra per i primi 5 secondi....</a:t>
            </a:r>
            <a:endParaRPr>
              <a:solidFill>
                <a:srgbClr val="008A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48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while (millis() &lt; 5000) {</a:t>
            </a:r>
            <a:endParaRPr>
              <a:solidFill>
                <a:srgbClr val="000000">
                  <a:alpha val="48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8100"/>
                </a:solidFill>
                <a:latin typeface="Courier"/>
                <a:ea typeface="Courier"/>
                <a:cs typeface="Courier"/>
                <a:sym typeface="Courier"/>
              </a:rPr>
              <a:t>    // registra valore massimo del sensore</a:t>
            </a:r>
            <a:endParaRPr>
              <a:solidFill>
                <a:srgbClr val="0081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52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valoreSensore = analogRead(A0);</a:t>
            </a:r>
            <a:endParaRPr>
              <a:solidFill>
                <a:srgbClr val="000000">
                  <a:alpha val="52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52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if (valoreSensore &gt; valoreAltoDelSensore) {</a:t>
            </a:r>
            <a:endParaRPr>
              <a:solidFill>
                <a:srgbClr val="000000">
                  <a:alpha val="52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52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  valoreAltoDelSensore = valoreSensore;</a:t>
            </a:r>
            <a:endParaRPr>
              <a:solidFill>
                <a:srgbClr val="000000">
                  <a:alpha val="52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52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}</a:t>
            </a:r>
            <a:endParaRPr>
              <a:solidFill>
                <a:srgbClr val="000000">
                  <a:alpha val="52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8100"/>
                </a:solidFill>
                <a:latin typeface="Courier"/>
                <a:ea typeface="Courier"/>
                <a:cs typeface="Courier"/>
                <a:sym typeface="Courier"/>
              </a:rPr>
              <a:t>    // registra valore minimo del sensore</a:t>
            </a:r>
            <a:endParaRPr>
              <a:solidFill>
                <a:srgbClr val="0081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55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if (valoreSensore &lt; valoreBassoDelSensore) {</a:t>
            </a:r>
            <a:endParaRPr>
              <a:solidFill>
                <a:srgbClr val="000000">
                  <a:alpha val="55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55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  valoreBassoDelSensore = valoreSensore;</a:t>
            </a:r>
            <a:endParaRPr>
              <a:solidFill>
                <a:srgbClr val="000000">
                  <a:alpha val="55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55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}</a:t>
            </a:r>
            <a:endParaRPr>
              <a:solidFill>
                <a:srgbClr val="000000">
                  <a:alpha val="55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latin typeface="Courier"/>
                <a:ea typeface="Courier"/>
                <a:cs typeface="Courier"/>
                <a:sym typeface="Courier"/>
              </a:rPr>
              <a:t>  }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7F00"/>
                </a:solidFill>
                <a:latin typeface="Courier"/>
                <a:ea typeface="Courier"/>
                <a:cs typeface="Courier"/>
                <a:sym typeface="Courier"/>
              </a:rPr>
              <a:t>  // calibrazione terminata...</a:t>
            </a:r>
            <a:endParaRPr>
              <a:solidFill>
                <a:srgbClr val="007F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51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digitalWrite(PIN_LED_GIALLO, LOW);</a:t>
            </a:r>
            <a:endParaRPr>
              <a:solidFill>
                <a:srgbClr val="000000">
                  <a:alpha val="51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51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digitalWrite(PIN_LED_VERDE, HIGH);</a:t>
            </a:r>
            <a:endParaRPr>
              <a:solidFill>
                <a:srgbClr val="000000">
                  <a:alpha val="51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 b="1">
                <a:latin typeface="Courier"/>
                <a:ea typeface="Courier"/>
                <a:cs typeface="Courier"/>
                <a:sym typeface="Courier"/>
              </a:rPr>
              <a:t>}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sp>
        <p:nvSpPr>
          <p:cNvPr id="177" name="Shape 177"/>
          <p:cNvSpPr/>
          <p:nvPr/>
        </p:nvSpPr>
        <p:spPr>
          <a:xfrm>
            <a:off x="782539" y="1338580"/>
            <a:ext cx="8223414" cy="512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b="1">
                <a:latin typeface="Courier"/>
                <a:ea typeface="Courier"/>
                <a:cs typeface="Courier"/>
                <a:sym typeface="Courier"/>
              </a:rPr>
              <a:t>void loop() {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7E00"/>
                </a:solidFill>
                <a:latin typeface="Courier"/>
                <a:ea typeface="Courier"/>
                <a:cs typeface="Courier"/>
                <a:sym typeface="Courier"/>
              </a:rPr>
              <a:t>  //Leggi il valore del sensore</a:t>
            </a:r>
            <a:endParaRPr>
              <a:solidFill>
                <a:srgbClr val="007E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52999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valoreSensore = analogRead(A0);</a:t>
            </a:r>
            <a:endParaRPr>
              <a:solidFill>
                <a:srgbClr val="000000">
                  <a:alpha val="52999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rPr>
              <a:t>  //spegni il suono se il valore letto e' </a:t>
            </a:r>
            <a:endParaRPr>
              <a:solidFill>
                <a:srgbClr val="0084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8400"/>
                </a:solidFill>
                <a:latin typeface="Courier"/>
                <a:ea typeface="Courier"/>
                <a:cs typeface="Courier"/>
                <a:sym typeface="Courier"/>
              </a:rPr>
              <a:t>  //vicino al valore minimo o massimo</a:t>
            </a:r>
            <a:endParaRPr>
              <a:solidFill>
                <a:srgbClr val="0084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47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if(siTrovaInUnIntervalloAccettabile(valoreSensore)) {</a:t>
            </a:r>
            <a:endParaRPr>
              <a:solidFill>
                <a:srgbClr val="000000">
                  <a:alpha val="47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47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    // mappa il valore letto </a:t>
            </a:r>
            <a:endParaRPr>
              <a:solidFill>
                <a:srgbClr val="000000">
                  <a:alpha val="47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47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    int x = map(valoreSensore, valoreBassoDelSensore, </a:t>
            </a:r>
            <a:endParaRPr>
              <a:solidFill>
                <a:srgbClr val="000000">
                  <a:alpha val="47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47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        valoreAltoDelSensore, 50, 4000);</a:t>
            </a:r>
            <a:endParaRPr>
              <a:solidFill>
                <a:srgbClr val="000000">
                  <a:alpha val="47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47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    // emetti un suono per 20 ms, PIN 8</a:t>
            </a:r>
            <a:endParaRPr>
              <a:solidFill>
                <a:srgbClr val="000000">
                  <a:alpha val="47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47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      tone(8, x, 20);</a:t>
            </a:r>
            <a:endParaRPr>
              <a:solidFill>
                <a:srgbClr val="000000">
                  <a:alpha val="47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47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}</a:t>
            </a:r>
            <a:endParaRPr>
              <a:solidFill>
                <a:srgbClr val="000000">
                  <a:alpha val="47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8200"/>
                </a:solidFill>
                <a:latin typeface="Courier"/>
                <a:ea typeface="Courier"/>
                <a:cs typeface="Courier"/>
                <a:sym typeface="Courier"/>
              </a:rPr>
              <a:t>  // aspetta un momento</a:t>
            </a:r>
            <a:endParaRPr>
              <a:solidFill>
                <a:srgbClr val="0082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>
                <a:solidFill>
                  <a:srgbClr val="000000">
                    <a:alpha val="51000"/>
                  </a:srgbClr>
                </a:solidFill>
                <a:latin typeface="Courier"/>
                <a:ea typeface="Courier"/>
                <a:cs typeface="Courier"/>
                <a:sym typeface="Courier"/>
              </a:rPr>
              <a:t>  delay(10);</a:t>
            </a:r>
            <a:endParaRPr>
              <a:solidFill>
                <a:srgbClr val="000000">
                  <a:alpha val="51000"/>
                </a:srgbClr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 b="1">
                <a:latin typeface="Courier"/>
                <a:ea typeface="Courier"/>
                <a:cs typeface="Courier"/>
                <a:sym typeface="Courier"/>
              </a:rPr>
              <a:t>}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sp>
        <p:nvSpPr>
          <p:cNvPr id="180" name="Shape 180"/>
          <p:cNvSpPr/>
          <p:nvPr/>
        </p:nvSpPr>
        <p:spPr>
          <a:xfrm>
            <a:off x="1013582" y="1783079"/>
            <a:ext cx="7968087" cy="329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01052" indent="-401052">
              <a:buSzPct val="100000"/>
              <a:buAutoNum type="arabicPeriod" startAt="1"/>
            </a:pPr>
            <a:r>
              <a:rPr sz="3000">
                <a:latin typeface="Verdana"/>
                <a:ea typeface="Verdana"/>
                <a:cs typeface="Verdana"/>
                <a:sym typeface="Verdana"/>
              </a:rPr>
              <a:t>Cablaggio elettronico (hardware)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 marL="401052" indent="-401052">
              <a:buSzPct val="100000"/>
              <a:buAutoNum type="arabicPeriod" startAt="2"/>
            </a:pPr>
            <a:r>
              <a:rPr sz="3000">
                <a:latin typeface="Verdana"/>
                <a:ea typeface="Verdana"/>
                <a:cs typeface="Verdana"/>
                <a:sym typeface="Verdana"/>
              </a:rPr>
              <a:t>Programmazione (software)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 marL="401052" indent="-401052">
              <a:buSzPct val="100000"/>
              <a:buAutoNum type="arabicPeriod" startAt="3"/>
            </a:pPr>
            <a:r>
              <a:rPr b="1" sz="3000">
                <a:latin typeface="Verdana"/>
                <a:ea typeface="Verdana"/>
                <a:cs typeface="Verdana"/>
                <a:sym typeface="Verdana"/>
              </a:rPr>
              <a:t>Trasferimento del software sull’Arduino e verifica del funzionamento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83" name="Screen Shot 2014-05-10 at 12.12.3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4439" y="843910"/>
            <a:ext cx="5136878" cy="517018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197610" y="1167738"/>
            <a:ext cx="2965848" cy="242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2093" y="10274"/>
                </a:lnTo>
                <a:lnTo>
                  <a:pt x="462" y="10274"/>
                </a:lnTo>
                <a:cubicBezTo>
                  <a:pt x="207" y="10274"/>
                  <a:pt x="0" y="10528"/>
                  <a:pt x="0" y="10841"/>
                </a:cubicBezTo>
                <a:lnTo>
                  <a:pt x="0" y="21034"/>
                </a:lnTo>
                <a:cubicBezTo>
                  <a:pt x="0" y="21346"/>
                  <a:pt x="207" y="21600"/>
                  <a:pt x="462" y="21600"/>
                </a:cubicBezTo>
                <a:lnTo>
                  <a:pt x="13015" y="21600"/>
                </a:lnTo>
                <a:cubicBezTo>
                  <a:pt x="13271" y="21600"/>
                  <a:pt x="13478" y="21346"/>
                  <a:pt x="13478" y="21034"/>
                </a:cubicBezTo>
                <a:lnTo>
                  <a:pt x="13478" y="11998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lvl="0"/>
            <a:r>
              <a:t>Verifica e carica </a:t>
            </a:r>
          </a:p>
          <a:p>
            <a:pPr lvl="0"/>
            <a:r>
              <a:t>il software su Arduino tramite USB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sp>
        <p:nvSpPr>
          <p:cNvPr id="187" name="Shape 187"/>
          <p:cNvSpPr/>
          <p:nvPr/>
        </p:nvSpPr>
        <p:spPr>
          <a:xfrm>
            <a:off x="181162" y="5891529"/>
            <a:ext cx="878167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http://dexterindustries.com/blog/2012/03/02/quadrotor-lego-and-arduino/</a:t>
            </a:r>
          </a:p>
        </p:txBody>
      </p:sp>
      <p:pic>
        <p:nvPicPr>
          <p:cNvPr id="188" name="Test-Rig-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6737" y="477417"/>
            <a:ext cx="6830199" cy="5122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sp>
        <p:nvSpPr>
          <p:cNvPr id="191" name="Shape 191"/>
          <p:cNvSpPr/>
          <p:nvPr/>
        </p:nvSpPr>
        <p:spPr>
          <a:xfrm>
            <a:off x="967960" y="1734396"/>
            <a:ext cx="7208080" cy="374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3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ea typeface="Verdana"/>
                <a:cs typeface="Verdana"/>
                <a:sym typeface="Verdana"/>
                <a:hlinkClick r:id="rId2" invalidUrl="" action="" tgtFrame="" tooltip="" history="1" highlightClick="0" endSnd="0"/>
              </a:rPr>
              <a:t>http://arduino.cc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r>
              <a:rPr sz="3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ea typeface="Verdana"/>
                <a:cs typeface="Verdana"/>
                <a:sym typeface="Verdana"/>
                <a:hlinkClick r:id="rId3" invalidUrl="" action="" tgtFrame="" tooltip="" history="1" highlightClick="0" endSnd="0"/>
              </a:rPr>
              <a:t>http://fablab.supsi.ch/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r>
              <a:rPr sz="3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ea typeface="Verdana"/>
                <a:cs typeface="Verdana"/>
                <a:sym typeface="Verdana"/>
                <a:hlinkClick r:id="rId4" invalidUrl="" action="" tgtFrame="" tooltip="" history="1" highlightClick="0" endSnd="0"/>
              </a:rPr>
              <a:t>http://fritzing.org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/>
            <a:r>
              <a:rPr sz="3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ea typeface="Verdana"/>
                <a:cs typeface="Verdana"/>
                <a:sym typeface="Verdana"/>
                <a:hlinkClick r:id="rId5" invalidUrl="" action="" tgtFrame="" tooltip="" history="1" highlightClick="0" endSnd="0"/>
              </a:rPr>
              <a:t>http://s4a.cat</a:t>
            </a:r>
            <a:r>
              <a:rPr sz="3000">
                <a:latin typeface="Verdana"/>
                <a:ea typeface="Verdana"/>
                <a:cs typeface="Verdana"/>
                <a:sym typeface="Verdana"/>
              </a:rPr>
              <a:t> (Scratch per Arduino)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74" name="collegamento-mac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77" name="computer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6043" y="1124515"/>
            <a:ext cx="3676732" cy="2494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smartphone-tablet-pc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4502" y="3591956"/>
            <a:ext cx="6264348" cy="2283878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/>
          <p:nvPr/>
        </p:nvSpPr>
        <p:spPr>
          <a:xfrm>
            <a:off x="653749" y="1742863"/>
            <a:ext cx="3671365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3000"/>
              <a:t>Computers sono….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82" name="lavatric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9439" y="1522860"/>
            <a:ext cx="2539323" cy="2539323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2768433" y="523115"/>
            <a:ext cx="29121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3000"/>
              <a:t>…ma non solo!</a:t>
            </a:r>
          </a:p>
        </p:txBody>
      </p:sp>
      <p:sp>
        <p:nvSpPr>
          <p:cNvPr id="84" name="Shape 84"/>
          <p:cNvSpPr/>
          <p:nvPr/>
        </p:nvSpPr>
        <p:spPr>
          <a:xfrm>
            <a:off x="454156" y="4513288"/>
            <a:ext cx="7971382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/>
            <a:r>
              <a:rPr sz="3000">
                <a:latin typeface="Verdana"/>
                <a:ea typeface="Verdana"/>
                <a:cs typeface="Verdana"/>
                <a:sym typeface="Verdana"/>
              </a:rPr>
              <a:t>Oggi molti gli apparecchi contengono un microcontroller che esegue un 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  <a:p>
            <a:pPr lvl="0" algn="ctr"/>
            <a:r>
              <a:rPr sz="3000">
                <a:latin typeface="Verdana"/>
                <a:ea typeface="Verdana"/>
                <a:cs typeface="Verdana"/>
                <a:sym typeface="Verdana"/>
              </a:rPr>
              <a:t>programma (software).</a:t>
            </a:r>
          </a:p>
        </p:txBody>
      </p:sp>
      <p:pic>
        <p:nvPicPr>
          <p:cNvPr id="85" name="odea-giro-saecovsk1e6hJBdZV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08764" y="1571025"/>
            <a:ext cx="2469899" cy="25851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88" name="ArduinoUno_R3_Front_450px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6966" y="1184853"/>
            <a:ext cx="5715001" cy="3949701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/>
          <p:nvPr/>
        </p:nvSpPr>
        <p:spPr>
          <a:xfrm>
            <a:off x="3445068" y="545319"/>
            <a:ext cx="2506872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Verdana"/>
                <a:ea typeface="Verdana"/>
                <a:cs typeface="Verdana"/>
                <a:sym typeface="Verdana"/>
                <a:hlinkClick r:id="rId4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uFillTx/>
              </a:defRPr>
            </a:pPr>
            <a:r>
              <a:rPr sz="2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http://arduino.cc</a:t>
            </a:r>
          </a:p>
        </p:txBody>
      </p:sp>
      <p:sp>
        <p:nvSpPr>
          <p:cNvPr id="90" name="Shape 90"/>
          <p:cNvSpPr/>
          <p:nvPr/>
        </p:nvSpPr>
        <p:spPr>
          <a:xfrm>
            <a:off x="6772055" y="2466792"/>
            <a:ext cx="2174402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/>
            </a:pPr>
            <a:r>
              <a:rPr sz="2200"/>
              <a:t>Massimo Banzi</a:t>
            </a:r>
          </a:p>
        </p:txBody>
      </p:sp>
      <p:pic>
        <p:nvPicPr>
          <p:cNvPr id="91" name="logo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78687" y="384626"/>
            <a:ext cx="1421231" cy="969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5537363317_7ee0c04ac4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10664" y="2973808"/>
            <a:ext cx="1697185" cy="2563723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/>
        </p:nvSpPr>
        <p:spPr>
          <a:xfrm>
            <a:off x="823694" y="5413981"/>
            <a:ext cx="484602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http://it.wikipedia.org/wiki/Open_Source</a:t>
            </a:r>
          </a:p>
        </p:txBody>
      </p:sp>
      <p:sp>
        <p:nvSpPr>
          <p:cNvPr id="94" name="Shape 94"/>
          <p:cNvSpPr/>
          <p:nvPr/>
        </p:nvSpPr>
        <p:spPr>
          <a:xfrm>
            <a:off x="820933" y="5808965"/>
            <a:ext cx="594047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http://creativecommons.org/licenses/by-sa/3.0/it/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97" name="ArduinoUno_R3_Front_450px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2366" y="1598921"/>
            <a:ext cx="4770477" cy="3296929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280555" y="4132791"/>
            <a:ext cx="2074466" cy="789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61" y="0"/>
                </a:moveTo>
                <a:cubicBezTo>
                  <a:pt x="296" y="0"/>
                  <a:pt x="0" y="778"/>
                  <a:pt x="0" y="1738"/>
                </a:cubicBezTo>
                <a:lnTo>
                  <a:pt x="0" y="19862"/>
                </a:lnTo>
                <a:cubicBezTo>
                  <a:pt x="0" y="20822"/>
                  <a:pt x="296" y="21600"/>
                  <a:pt x="661" y="21600"/>
                </a:cubicBezTo>
                <a:lnTo>
                  <a:pt x="17534" y="21600"/>
                </a:lnTo>
                <a:cubicBezTo>
                  <a:pt x="17899" y="21600"/>
                  <a:pt x="18195" y="20822"/>
                  <a:pt x="18195" y="19862"/>
                </a:cubicBezTo>
                <a:lnTo>
                  <a:pt x="18195" y="13043"/>
                </a:lnTo>
                <a:lnTo>
                  <a:pt x="21600" y="9567"/>
                </a:lnTo>
                <a:lnTo>
                  <a:pt x="18195" y="6092"/>
                </a:lnTo>
                <a:lnTo>
                  <a:pt x="18195" y="1738"/>
                </a:lnTo>
                <a:cubicBezTo>
                  <a:pt x="18195" y="778"/>
                  <a:pt x="17899" y="0"/>
                  <a:pt x="17534" y="0"/>
                </a:cubicBezTo>
                <a:lnTo>
                  <a:pt x="661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/>
            <a:r>
              <a:rPr>
                <a:latin typeface="Verdana"/>
                <a:ea typeface="Verdana"/>
                <a:cs typeface="Verdana"/>
                <a:sym typeface="Verdana"/>
              </a:rPr>
              <a:t>Alimentazione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lvl="0"/>
            <a:r>
              <a:rPr>
                <a:latin typeface="Verdana"/>
                <a:ea typeface="Verdana"/>
                <a:cs typeface="Verdana"/>
                <a:sym typeface="Verdana"/>
              </a:rPr>
              <a:t>sistema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01" name="ArduinoUno_R3_Front_450px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2366" y="1598921"/>
            <a:ext cx="4770477" cy="329692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3380534" y="4952028"/>
            <a:ext cx="2014141" cy="1236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671" y="0"/>
                </a:moveTo>
                <a:lnTo>
                  <a:pt x="14309" y="9171"/>
                </a:lnTo>
                <a:lnTo>
                  <a:pt x="681" y="9171"/>
                </a:lnTo>
                <a:cubicBezTo>
                  <a:pt x="305" y="9171"/>
                  <a:pt x="0" y="9668"/>
                  <a:pt x="0" y="10280"/>
                </a:cubicBezTo>
                <a:lnTo>
                  <a:pt x="0" y="20491"/>
                </a:lnTo>
                <a:cubicBezTo>
                  <a:pt x="0" y="21103"/>
                  <a:pt x="305" y="21600"/>
                  <a:pt x="681" y="21600"/>
                </a:cubicBezTo>
                <a:lnTo>
                  <a:pt x="20919" y="21600"/>
                </a:lnTo>
                <a:cubicBezTo>
                  <a:pt x="21295" y="21600"/>
                  <a:pt x="21600" y="21103"/>
                  <a:pt x="21600" y="20491"/>
                </a:cubicBezTo>
                <a:lnTo>
                  <a:pt x="21600" y="10280"/>
                </a:lnTo>
                <a:cubicBezTo>
                  <a:pt x="21600" y="9668"/>
                  <a:pt x="21295" y="9171"/>
                  <a:pt x="20919" y="9171"/>
                </a:cubicBezTo>
                <a:lnTo>
                  <a:pt x="17033" y="9171"/>
                </a:lnTo>
                <a:lnTo>
                  <a:pt x="15671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lvl="0"/>
            <a:r>
              <a:rPr>
                <a:latin typeface="Verdana"/>
                <a:ea typeface="Verdana"/>
                <a:cs typeface="Verdana"/>
                <a:sym typeface="Verdana"/>
              </a:rPr>
              <a:t>Alimentazione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lvl="0"/>
            <a:r>
              <a:rPr>
                <a:latin typeface="Verdana"/>
                <a:ea typeface="Verdana"/>
                <a:cs typeface="Verdana"/>
                <a:sym typeface="Verdana"/>
              </a:rPr>
              <a:t>componenti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  <p:pic>
        <p:nvPicPr>
          <p:cNvPr id="105" name="ArduinoUno_R3_Front_450px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2366" y="1598921"/>
            <a:ext cx="4770477" cy="3296929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6191960" y="3259163"/>
            <a:ext cx="2813447" cy="789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590" y="0"/>
                </a:moveTo>
                <a:cubicBezTo>
                  <a:pt x="7321" y="0"/>
                  <a:pt x="7102" y="778"/>
                  <a:pt x="7102" y="1738"/>
                </a:cubicBezTo>
                <a:lnTo>
                  <a:pt x="7102" y="18071"/>
                </a:lnTo>
                <a:lnTo>
                  <a:pt x="0" y="19689"/>
                </a:lnTo>
                <a:lnTo>
                  <a:pt x="7355" y="21350"/>
                </a:lnTo>
                <a:cubicBezTo>
                  <a:pt x="7426" y="21493"/>
                  <a:pt x="7503" y="21600"/>
                  <a:pt x="7590" y="21600"/>
                </a:cubicBezTo>
                <a:lnTo>
                  <a:pt x="21112" y="21600"/>
                </a:lnTo>
                <a:cubicBezTo>
                  <a:pt x="21382" y="21600"/>
                  <a:pt x="21600" y="20822"/>
                  <a:pt x="21600" y="19862"/>
                </a:cubicBezTo>
                <a:lnTo>
                  <a:pt x="21600" y="1738"/>
                </a:lnTo>
                <a:cubicBezTo>
                  <a:pt x="21600" y="778"/>
                  <a:pt x="21382" y="0"/>
                  <a:pt x="21112" y="0"/>
                </a:cubicBezTo>
                <a:lnTo>
                  <a:pt x="759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t>Microcontroller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